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</p:sldIdLst>
  <p:sldSz cx="9906000" cy="6858000" type="A4"/>
  <p:notesSz cx="67818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7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66FF33"/>
    <a:srgbClr val="FF9900"/>
    <a:srgbClr val="FFFF66"/>
    <a:srgbClr val="000000"/>
    <a:srgbClr val="FFFF00"/>
    <a:srgbClr val="08080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3074" autoAdjust="0"/>
  </p:normalViewPr>
  <p:slideViewPr>
    <p:cSldViewPr snapToGrid="0" showGuides="1">
      <p:cViewPr varScale="1">
        <p:scale>
          <a:sx n="86" d="100"/>
          <a:sy n="86" d="100"/>
        </p:scale>
        <p:origin x="1326" y="78"/>
      </p:cViewPr>
      <p:guideLst>
        <p:guide orient="horz" pos="3770"/>
        <p:guide pos="31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notesViewPr>
    <p:cSldViewPr snapToGrid="0" showGuides="1">
      <p:cViewPr varScale="1">
        <p:scale>
          <a:sx n="56" d="100"/>
          <a:sy n="56" d="100"/>
        </p:scale>
        <p:origin x="-1872" y="-78"/>
      </p:cViewPr>
      <p:guideLst>
        <p:guide orient="horz" pos="3120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fr-FR"/>
              <a:t>La Spectroscopie En Astronomie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0F725FA-30E6-4ED7-85DE-E8349E44E3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33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6416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D19C90-823E-4446-90CD-AA57C85E6C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776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384414-7EF4-4FE6-8C31-6534A8358682}" type="slidenum">
              <a:rPr lang="fr-FR" sz="1200" smtClean="0">
                <a:latin typeface="Times New Roman" panose="02020603050405020304" pitchFamily="18" charset="0"/>
              </a:rPr>
              <a:pPr/>
              <a:t>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Conférence présentée </a:t>
            </a:r>
            <a:r>
              <a:rPr lang="fr-FR" smtClean="0">
                <a:cs typeface="Arial" panose="020B0604020202020204" pitchFamily="34" charset="0"/>
              </a:rPr>
              <a:t>à</a:t>
            </a:r>
            <a:r>
              <a:rPr lang="fr-FR" smtClean="0"/>
              <a:t> PARSEC, le 1er octobre 2005.</a:t>
            </a:r>
          </a:p>
        </p:txBody>
      </p:sp>
    </p:spTree>
    <p:extLst>
      <p:ext uri="{BB962C8B-B14F-4D97-AF65-F5344CB8AC3E}">
        <p14:creationId xmlns:p14="http://schemas.microsoft.com/office/powerpoint/2010/main" val="421746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DCEF90-CDE8-472B-8ABC-1100A76C0E48}" type="slidenum">
              <a:rPr lang="fr-FR" sz="1200" smtClean="0">
                <a:latin typeface="Times New Roman" panose="02020603050405020304" pitchFamily="18" charset="0"/>
              </a:rPr>
              <a:pPr/>
              <a:t>2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2241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B6ED18-CDF6-4461-87D8-667FDBB548DA}" type="slidenum">
              <a:rPr lang="fr-FR" sz="1200" smtClean="0">
                <a:latin typeface="Times New Roman" panose="02020603050405020304" pitchFamily="18" charset="0"/>
              </a:rPr>
              <a:pPr/>
              <a:t>3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622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B6FF74-D37C-478D-B2FA-0619611BF580}" type="slidenum">
              <a:rPr lang="fr-FR" sz="1200" smtClean="0">
                <a:latin typeface="Times New Roman" panose="02020603050405020304" pitchFamily="18" charset="0"/>
              </a:rPr>
              <a:pPr/>
              <a:t>4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7265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6621D3-9578-45F2-A960-255DB661AAD4}" type="slidenum">
              <a:rPr lang="fr-FR" sz="1200" smtClean="0">
                <a:latin typeface="Times New Roman" panose="02020603050405020304" pitchFamily="18" charset="0"/>
              </a:rPr>
              <a:pPr/>
              <a:t>5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599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1E90F3-5E5D-4FDC-9464-824540E7312F}" type="slidenum">
              <a:rPr lang="fr-FR" sz="1200" smtClean="0">
                <a:latin typeface="Times New Roman" panose="02020603050405020304" pitchFamily="18" charset="0"/>
              </a:rPr>
              <a:pPr/>
              <a:t>6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3635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7F74C-60D5-4FC4-98B4-D088A67E33BA}" type="slidenum">
              <a:rPr lang="fr-FR" sz="1200" smtClean="0">
                <a:latin typeface="Times New Roman" panose="02020603050405020304" pitchFamily="18" charset="0"/>
              </a:rPr>
              <a:pPr/>
              <a:t>7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4588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B0D6F4-2780-401B-BF32-6AD639C2000A}" type="slidenum">
              <a:rPr lang="fr-FR" sz="1200" smtClean="0">
                <a:latin typeface="Times New Roman" panose="02020603050405020304" pitchFamily="18" charset="0"/>
              </a:rPr>
              <a:pPr/>
              <a:t>8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4816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6A4D-D1C7-4D31-86D1-D0A213E491D5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FCE0-8D75-4C83-8FB2-2373B1D7D8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370583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2C6E-B4ED-4EDC-BCA5-FDAEF45BD184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160D5-0A64-4144-A0AB-44B36BA36A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499774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64350" y="142875"/>
            <a:ext cx="1924050" cy="58007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9025" y="142875"/>
            <a:ext cx="5622925" cy="58007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96DA-4E09-4EE2-86A2-8480A5E2A173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F89F-BCBB-46CC-8B1A-467C0C8A6D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476317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8190-0282-4FC2-B7E6-C02B869709F6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40B6-C39E-441D-9982-14C0F4E801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387117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B137-F061-4E36-989C-F01542D2DB86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F332-E16C-41FA-BFD7-7649B9097C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681960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1250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6025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062D0-3825-4292-99FB-B05A832759E4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9008-D1C9-4AC2-A626-3F34E948B8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786788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9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C03C-AA51-4EC3-83FD-E0952698E9C5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E9F7-AB0E-438E-A9AD-DB0CC32B10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127862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5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6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CA96A-E325-42ED-8864-B55C14F033AA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62B9-A648-4878-911A-E705CD4B4C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262106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4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5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9057-B3D9-4201-814C-BE0D96B0FEB0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AA0D-EB0B-461E-BA21-A357286F1E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992934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62F0-42F3-4334-97D0-F12CEAF3B706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7BBF-2547-4BDC-B16B-F704ACD79F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607835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76B8-A642-4E0A-984B-667E01667CE0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35EC-579B-483B-A0C5-392C3E8E46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08636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89025" y="142875"/>
            <a:ext cx="7677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1250" y="1828800"/>
            <a:ext cx="7677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1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fld id="{5E3DA477-71EA-490E-91C5-0B3721D595C9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91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7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fld id="{814D753B-F1B2-4668-B653-A7F1DA4CCC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aphicFrame>
        <p:nvGraphicFramePr>
          <p:cNvPr id="1031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Graphique" r:id="rId14" imgW="4572305" imgH="3048305" progId="MSGraph.Chart.8">
                  <p:embed followColorScheme="full"/>
                </p:oleObj>
              </mc:Choice>
              <mc:Fallback>
                <p:oleObj name="Graphique" r:id="rId14" imgW="4572305" imgH="3048305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1033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4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med">
    <p:cut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 kern="12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rgbClr val="FF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2pu.oca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a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2pu.oca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938213" y="471488"/>
            <a:ext cx="8026400" cy="1093787"/>
          </a:xfrm>
          <a:extLst>
            <a:ext uri="{909E8E84-426E-40DD-AFC4-6F175D3DCCD1}">
              <a14:hiddenFill xmlns:a14="http://schemas.microsoft.com/office/drawing/2010/main">
                <a:solidFill>
                  <a:srgbClr val="4D4D4D">
                    <a:alpha val="60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C2PU IN A NUT SHELL</a:t>
            </a:r>
          </a:p>
        </p:txBody>
      </p:sp>
      <p:grpSp>
        <p:nvGrpSpPr>
          <p:cNvPr id="15363" name="Group 1046"/>
          <p:cNvGrpSpPr>
            <a:grpSpLocks/>
          </p:cNvGrpSpPr>
          <p:nvPr/>
        </p:nvGrpSpPr>
        <p:grpSpPr bwMode="auto">
          <a:xfrm>
            <a:off x="0" y="6146800"/>
            <a:ext cx="9906000" cy="719138"/>
            <a:chOff x="0" y="3872"/>
            <a:chExt cx="6240" cy="453"/>
          </a:xfrm>
        </p:grpSpPr>
        <p:sp>
          <p:nvSpPr>
            <p:cNvPr id="15366" name="Rectangle 1039"/>
            <p:cNvSpPr>
              <a:spLocks noChangeArrowheads="1"/>
            </p:cNvSpPr>
            <p:nvPr/>
          </p:nvSpPr>
          <p:spPr bwMode="auto">
            <a:xfrm>
              <a:off x="1100" y="3872"/>
              <a:ext cx="3809" cy="4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chemeClr val="tx1"/>
                  </a:solidFill>
                </a:rPr>
                <a:t>© </a:t>
              </a:r>
              <a:r>
                <a:rPr lang="fr-FR" sz="1600">
                  <a:solidFill>
                    <a:schemeClr val="tx1"/>
                  </a:solidFill>
                </a:rPr>
                <a:t>C2PU, Observatoire de la Cote d’Azur, </a:t>
              </a:r>
            </a:p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r>
                <a:rPr lang="fr-FR" sz="1600">
                  <a:solidFill>
                    <a:schemeClr val="tx1"/>
                  </a:solidFill>
                </a:rPr>
                <a:t>Université de Nice Sophia-Antipolis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15367" name="Picture 1041" descr="logocaeu_4_10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" y="3872"/>
              <a:ext cx="1327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045" descr="LogoUNS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72"/>
              <a:ext cx="112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ZoneTexte 1"/>
          <p:cNvSpPr txBox="1">
            <a:spLocks noChangeArrowheads="1"/>
          </p:cNvSpPr>
          <p:nvPr/>
        </p:nvSpPr>
        <p:spPr bwMode="auto">
          <a:xfrm>
            <a:off x="7472363" y="4906963"/>
            <a:ext cx="24336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Jean-Pierre Rivet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CNRS, OCA,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Dept. Lagrange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jean-pierre.rivet@oca.eu</a:t>
            </a:r>
          </a:p>
        </p:txBody>
      </p:sp>
      <p:sp>
        <p:nvSpPr>
          <p:cNvPr id="15365" name="ZoneTexte 1"/>
          <p:cNvSpPr txBox="1">
            <a:spLocks noChangeArrowheads="1"/>
          </p:cNvSpPr>
          <p:nvPr/>
        </p:nvSpPr>
        <p:spPr bwMode="auto">
          <a:xfrm>
            <a:off x="0" y="0"/>
            <a:ext cx="22940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600" dirty="0">
                <a:solidFill>
                  <a:schemeClr val="tx1"/>
                </a:solidFill>
              </a:rPr>
              <a:t>Version </a:t>
            </a:r>
            <a:r>
              <a:rPr lang="fr-FR" sz="1600" dirty="0" smtClean="0">
                <a:solidFill>
                  <a:schemeClr val="tx1"/>
                </a:solidFill>
              </a:rPr>
              <a:t>03, 05/02/2017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649DDC-2D1D-4F7D-81CF-2E82BB23DCBA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10/05/2017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41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60ED1D-F335-4B97-80AD-4978F97C053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C2PU ?</a:t>
            </a:r>
          </a:p>
        </p:txBody>
      </p:sp>
      <p:sp>
        <p:nvSpPr>
          <p:cNvPr id="17414" name="Text Box 35"/>
          <p:cNvSpPr txBox="1">
            <a:spLocks noChangeArrowheads="1"/>
          </p:cNvSpPr>
          <p:nvPr/>
        </p:nvSpPr>
        <p:spPr bwMode="auto">
          <a:xfrm>
            <a:off x="1225550" y="1406525"/>
            <a:ext cx="7450138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tIns="91440" rIns="45720" bIns="9144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b="1">
                <a:solidFill>
                  <a:schemeClr val="hlink"/>
                </a:solidFill>
              </a:rPr>
              <a:t>C</a:t>
            </a:r>
            <a:r>
              <a:rPr lang="fr-FR" b="1">
                <a:solidFill>
                  <a:schemeClr val="tx1"/>
                </a:solidFill>
              </a:rPr>
              <a:t>entre</a:t>
            </a:r>
            <a:r>
              <a:rPr lang="fr-FR" b="1">
                <a:solidFill>
                  <a:schemeClr val="hlink"/>
                </a:solidFill>
              </a:rPr>
              <a:t> P</a:t>
            </a:r>
            <a:r>
              <a:rPr lang="fr-FR" b="1">
                <a:solidFill>
                  <a:schemeClr val="tx1"/>
                </a:solidFill>
              </a:rPr>
              <a:t>édagogique</a:t>
            </a:r>
            <a:r>
              <a:rPr lang="fr-FR" b="1">
                <a:solidFill>
                  <a:schemeClr val="hlink"/>
                </a:solidFill>
              </a:rPr>
              <a:t> P</a:t>
            </a:r>
            <a:r>
              <a:rPr lang="fr-FR" b="1">
                <a:solidFill>
                  <a:schemeClr val="tx1"/>
                </a:solidFill>
              </a:rPr>
              <a:t>lanète</a:t>
            </a:r>
            <a:r>
              <a:rPr lang="fr-FR" b="1">
                <a:solidFill>
                  <a:schemeClr val="hlink"/>
                </a:solidFill>
              </a:rPr>
              <a:t> </a:t>
            </a:r>
            <a:r>
              <a:rPr lang="fr-FR" b="1">
                <a:solidFill>
                  <a:schemeClr val="tx1"/>
                </a:solidFill>
              </a:rPr>
              <a:t>et</a:t>
            </a:r>
            <a:r>
              <a:rPr lang="fr-FR" b="1">
                <a:solidFill>
                  <a:schemeClr val="hlink"/>
                </a:solidFill>
              </a:rPr>
              <a:t> U</a:t>
            </a:r>
            <a:r>
              <a:rPr lang="fr-FR" b="1">
                <a:solidFill>
                  <a:schemeClr val="tx1"/>
                </a:solidFill>
              </a:rPr>
              <a:t>nivers</a:t>
            </a:r>
          </a:p>
          <a:p>
            <a:pPr algn="ctr" eaLnBrk="1" hangingPunct="1">
              <a:lnSpc>
                <a:spcPct val="14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400">
                <a:solidFill>
                  <a:schemeClr val="tx1"/>
                </a:solidFill>
              </a:rPr>
              <a:t>(Center for Pedagogy in Earth and Universe Sciences)</a:t>
            </a:r>
          </a:p>
          <a:p>
            <a:pPr algn="ctr" eaLnBrk="1" hangingPunct="1">
              <a:lnSpc>
                <a:spcPct val="14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400">
                <a:solidFill>
                  <a:srgbClr val="00CCFF"/>
                </a:solidFill>
                <a:hlinkClick r:id="rId3"/>
              </a:rPr>
              <a:t>http://c2pu.oca.eu</a:t>
            </a:r>
            <a:endParaRPr lang="en-US" sz="1800">
              <a:solidFill>
                <a:srgbClr val="00CCFF"/>
              </a:solidFill>
            </a:endParaRPr>
          </a:p>
        </p:txBody>
      </p:sp>
      <p:sp>
        <p:nvSpPr>
          <p:cNvPr id="17415" name="Text Box 36"/>
          <p:cNvSpPr txBox="1">
            <a:spLocks noChangeArrowheads="1"/>
          </p:cNvSpPr>
          <p:nvPr/>
        </p:nvSpPr>
        <p:spPr bwMode="auto">
          <a:xfrm>
            <a:off x="1120775" y="3324225"/>
            <a:ext cx="684488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tIns="91440" rIns="45720" bIns="9144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</a:pPr>
            <a:r>
              <a:rPr lang="en-US" sz="2000" dirty="0">
                <a:solidFill>
                  <a:schemeClr val="tx1"/>
                </a:solidFill>
              </a:rPr>
              <a:t> A facility for </a:t>
            </a:r>
            <a:r>
              <a:rPr lang="en-US" sz="2000" dirty="0" smtClean="0">
                <a:solidFill>
                  <a:schemeClr val="hlink"/>
                </a:solidFill>
              </a:rPr>
              <a:t>research </a:t>
            </a:r>
            <a:r>
              <a:rPr lang="en-US" sz="2000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teatching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hlink"/>
                </a:solidFill>
              </a:rPr>
              <a:t>Astronomy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Belongs </a:t>
            </a:r>
            <a:r>
              <a:rPr lang="en-US" sz="2000" dirty="0">
                <a:solidFill>
                  <a:schemeClr val="tx1"/>
                </a:solidFill>
              </a:rPr>
              <a:t>to the </a:t>
            </a:r>
            <a:r>
              <a:rPr lang="fr-FR" sz="2000" i="1" dirty="0">
                <a:solidFill>
                  <a:schemeClr val="tx1"/>
                </a:solidFill>
              </a:rPr>
              <a:t>Observatoire de la Cote d’Azur</a:t>
            </a:r>
            <a:r>
              <a:rPr lang="fr-FR" sz="2000" dirty="0">
                <a:solidFill>
                  <a:schemeClr val="tx1"/>
                </a:solidFill>
              </a:rPr>
              <a:t> (OCA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</a:p>
          <a:p>
            <a:pPr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</a:pPr>
            <a:r>
              <a:rPr lang="en-US" sz="2000" dirty="0">
                <a:solidFill>
                  <a:schemeClr val="tx1"/>
                </a:solidFill>
              </a:rPr>
              <a:t> Supported by:		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/>
              <a:t> UNS (</a:t>
            </a:r>
            <a:r>
              <a:rPr lang="fr-FR" sz="2000" dirty="0"/>
              <a:t>Université de Nice Sophia Antipolis</a:t>
            </a:r>
            <a:r>
              <a:rPr lang="en-US" sz="2000" dirty="0"/>
              <a:t>)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/>
              <a:t> Region Council PACA (</a:t>
            </a:r>
            <a:r>
              <a:rPr lang="fr-FR" sz="2000" dirty="0"/>
              <a:t>Provence, Alpes, Cote d’Azur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/>
              <a:t> Department Council (</a:t>
            </a:r>
            <a:r>
              <a:rPr lang="fr-FR" sz="2000" dirty="0"/>
              <a:t>06, Alpes Maritimes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 Private donations (</a:t>
            </a:r>
            <a:r>
              <a:rPr lang="en-US" sz="2000" dirty="0" err="1" smtClean="0"/>
              <a:t>Scardia</a:t>
            </a:r>
            <a:r>
              <a:rPr lang="en-US" sz="2000" dirty="0" smtClean="0"/>
              <a:t>, </a:t>
            </a:r>
            <a:r>
              <a:rPr lang="en-US" sz="2000" dirty="0" err="1" smtClean="0"/>
              <a:t>Gili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18B612-2A59-4458-937A-75AFCFC0C6F4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10/05/2017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94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B0E185-2261-4BD5-898A-968176F7B49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OCA ?</a:t>
            </a:r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2254250" y="1274763"/>
            <a:ext cx="5392738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tIns="91440" rIns="45720" bIns="9144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b="1">
                <a:solidFill>
                  <a:schemeClr val="hlink"/>
                </a:solidFill>
              </a:rPr>
              <a:t>O</a:t>
            </a:r>
            <a:r>
              <a:rPr lang="fr-FR" b="1">
                <a:solidFill>
                  <a:schemeClr val="tx1"/>
                </a:solidFill>
              </a:rPr>
              <a:t>bservatoire de la</a:t>
            </a:r>
            <a:r>
              <a:rPr lang="fr-FR" b="1">
                <a:solidFill>
                  <a:schemeClr val="hlink"/>
                </a:solidFill>
              </a:rPr>
              <a:t> C</a:t>
            </a:r>
            <a:r>
              <a:rPr lang="en-US" b="1">
                <a:solidFill>
                  <a:schemeClr val="tx1"/>
                </a:solidFill>
              </a:rPr>
              <a:t>ô</a:t>
            </a:r>
            <a:r>
              <a:rPr lang="fr-FR" b="1">
                <a:solidFill>
                  <a:schemeClr val="tx1"/>
                </a:solidFill>
              </a:rPr>
              <a:t>te d’</a:t>
            </a:r>
            <a:r>
              <a:rPr lang="fr-FR" b="1">
                <a:solidFill>
                  <a:schemeClr val="hlink"/>
                </a:solidFill>
              </a:rPr>
              <a:t> A</a:t>
            </a:r>
            <a:r>
              <a:rPr lang="fr-FR" b="1">
                <a:solidFill>
                  <a:schemeClr val="tx1"/>
                </a:solidFill>
              </a:rPr>
              <a:t>zur</a:t>
            </a:r>
          </a:p>
          <a:p>
            <a:pPr algn="ctr"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sz="2400">
                <a:solidFill>
                  <a:srgbClr val="00CCFF"/>
                </a:solidFill>
                <a:hlinkClick r:id="rId3"/>
              </a:rPr>
              <a:t>www.oca.eu</a:t>
            </a:r>
            <a:endParaRPr lang="fr-FR" sz="2400">
              <a:solidFill>
                <a:srgbClr val="00CCFF"/>
              </a:solidFill>
            </a:endParaRP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269875" y="2470150"/>
            <a:ext cx="9363075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91440" rIns="45720" bIns="91440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</a:pPr>
            <a:r>
              <a:rPr lang="en-US" sz="2000">
                <a:solidFill>
                  <a:schemeClr val="tx1"/>
                </a:solidFill>
              </a:rPr>
              <a:t> A research center in Astronomy, Geophysics, and related sciences (Physics, Mathematics, Signal Processing, computational sciences, ...).</a:t>
            </a:r>
          </a:p>
          <a:p>
            <a:pPr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</a:pPr>
            <a:r>
              <a:rPr lang="en-US" sz="2000">
                <a:solidFill>
                  <a:schemeClr val="tx1"/>
                </a:solidFill>
              </a:rPr>
              <a:t> 450 persons, spread over 4 locations, all in the “</a:t>
            </a:r>
            <a:r>
              <a:rPr lang="en-US" sz="2000" i="1">
                <a:solidFill>
                  <a:schemeClr val="tx1"/>
                </a:solidFill>
              </a:rPr>
              <a:t>Alpes Maritimes</a:t>
            </a:r>
            <a:r>
              <a:rPr lang="en-US" sz="2000">
                <a:solidFill>
                  <a:schemeClr val="tx1"/>
                </a:solidFill>
              </a:rPr>
              <a:t>” county (extreme south-East France):	</a:t>
            </a:r>
          </a:p>
          <a:p>
            <a:pPr lvl="1" eaLnBrk="1" hangingPunct="1"/>
            <a:r>
              <a:rPr lang="en-US" sz="2000"/>
              <a:t> </a:t>
            </a:r>
            <a:r>
              <a:rPr lang="en-US" sz="2000" i="1"/>
              <a:t>Mont Gros</a:t>
            </a:r>
            <a:r>
              <a:rPr lang="en-US" sz="2000"/>
              <a:t>, Nice</a:t>
            </a:r>
          </a:p>
          <a:p>
            <a:pPr lvl="1" eaLnBrk="1" hangingPunct="1"/>
            <a:r>
              <a:rPr lang="en-US" sz="2000"/>
              <a:t> University Campus “</a:t>
            </a:r>
            <a:r>
              <a:rPr lang="en-US" sz="2000" i="1"/>
              <a:t>Valrose</a:t>
            </a:r>
            <a:r>
              <a:rPr lang="en-US" sz="2000"/>
              <a:t>”, Nice</a:t>
            </a:r>
          </a:p>
          <a:p>
            <a:pPr lvl="1" eaLnBrk="1" hangingPunct="1"/>
            <a:r>
              <a:rPr lang="en-US" sz="2000"/>
              <a:t> Geophysics laboratory, Sophia-Antipolis</a:t>
            </a:r>
          </a:p>
          <a:p>
            <a:pPr lvl="1" eaLnBrk="1" hangingPunct="1"/>
            <a:r>
              <a:rPr lang="en-US" sz="2000"/>
              <a:t> </a:t>
            </a:r>
            <a:r>
              <a:rPr lang="en-US" sz="2000">
                <a:solidFill>
                  <a:srgbClr val="FFFF00"/>
                </a:solidFill>
              </a:rPr>
              <a:t>Plateau de Calern</a:t>
            </a:r>
          </a:p>
          <a:p>
            <a:pPr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</a:pPr>
            <a:r>
              <a:rPr lang="en-US" sz="2000">
                <a:solidFill>
                  <a:schemeClr val="tx1"/>
                </a:solidFill>
              </a:rPr>
              <a:t> 3 research laboratories (Lagrange, Artemis and Geoazur) </a:t>
            </a:r>
          </a:p>
          <a:p>
            <a:pPr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</a:pPr>
            <a:r>
              <a:rPr lang="en-US" sz="2000">
                <a:solidFill>
                  <a:schemeClr val="tx1"/>
                </a:solidFill>
              </a:rPr>
              <a:t> 1 technical service (Galilee)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BFB0CB-607D-4B60-B141-2698C582D57E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10/05/2017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15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5A428C-A5AF-4EF1-862D-AA7AAD81D0B0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is OCA ?</a:t>
            </a:r>
          </a:p>
        </p:txBody>
      </p:sp>
      <p:grpSp>
        <p:nvGrpSpPr>
          <p:cNvPr id="21510" name="Group 14"/>
          <p:cNvGrpSpPr>
            <a:grpSpLocks/>
          </p:cNvGrpSpPr>
          <p:nvPr/>
        </p:nvGrpSpPr>
        <p:grpSpPr bwMode="auto">
          <a:xfrm>
            <a:off x="1270000" y="1428750"/>
            <a:ext cx="7519988" cy="5059363"/>
            <a:chOff x="779" y="886"/>
            <a:chExt cx="4737" cy="3187"/>
          </a:xfrm>
        </p:grpSpPr>
        <p:pic>
          <p:nvPicPr>
            <p:cNvPr id="21513" name="Picture 5" descr="GoogleEarth_France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" y="886"/>
              <a:ext cx="4607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Freeform 7"/>
            <p:cNvSpPr>
              <a:spLocks noChangeAspect="1"/>
            </p:cNvSpPr>
            <p:nvPr/>
          </p:nvSpPr>
          <p:spPr bwMode="auto">
            <a:xfrm>
              <a:off x="4115" y="3318"/>
              <a:ext cx="268" cy="305"/>
            </a:xfrm>
            <a:custGeom>
              <a:avLst/>
              <a:gdLst>
                <a:gd name="T0" fmla="*/ 0 w 1213"/>
                <a:gd name="T1" fmla="*/ 0 h 1367"/>
                <a:gd name="T2" fmla="*/ 0 w 1213"/>
                <a:gd name="T3" fmla="*/ 0 h 1367"/>
                <a:gd name="T4" fmla="*/ 0 w 1213"/>
                <a:gd name="T5" fmla="*/ 0 h 1367"/>
                <a:gd name="T6" fmla="*/ 0 w 1213"/>
                <a:gd name="T7" fmla="*/ 0 h 1367"/>
                <a:gd name="T8" fmla="*/ 0 w 1213"/>
                <a:gd name="T9" fmla="*/ 0 h 1367"/>
                <a:gd name="T10" fmla="*/ 0 w 1213"/>
                <a:gd name="T11" fmla="*/ 0 h 1367"/>
                <a:gd name="T12" fmla="*/ 0 w 1213"/>
                <a:gd name="T13" fmla="*/ 0 h 1367"/>
                <a:gd name="T14" fmla="*/ 0 w 1213"/>
                <a:gd name="T15" fmla="*/ 0 h 1367"/>
                <a:gd name="T16" fmla="*/ 0 w 1213"/>
                <a:gd name="T17" fmla="*/ 0 h 1367"/>
                <a:gd name="T18" fmla="*/ 0 w 1213"/>
                <a:gd name="T19" fmla="*/ 0 h 1367"/>
                <a:gd name="T20" fmla="*/ 0 w 1213"/>
                <a:gd name="T21" fmla="*/ 0 h 1367"/>
                <a:gd name="T22" fmla="*/ 0 w 1213"/>
                <a:gd name="T23" fmla="*/ 0 h 1367"/>
                <a:gd name="T24" fmla="*/ 0 w 1213"/>
                <a:gd name="T25" fmla="*/ 0 h 1367"/>
                <a:gd name="T26" fmla="*/ 0 w 1213"/>
                <a:gd name="T27" fmla="*/ 0 h 1367"/>
                <a:gd name="T28" fmla="*/ 0 w 1213"/>
                <a:gd name="T29" fmla="*/ 0 h 1367"/>
                <a:gd name="T30" fmla="*/ 0 w 1213"/>
                <a:gd name="T31" fmla="*/ 0 h 1367"/>
                <a:gd name="T32" fmla="*/ 0 w 1213"/>
                <a:gd name="T33" fmla="*/ 0 h 1367"/>
                <a:gd name="T34" fmla="*/ 0 w 1213"/>
                <a:gd name="T35" fmla="*/ 0 h 1367"/>
                <a:gd name="T36" fmla="*/ 0 w 1213"/>
                <a:gd name="T37" fmla="*/ 0 h 1367"/>
                <a:gd name="T38" fmla="*/ 0 w 1213"/>
                <a:gd name="T39" fmla="*/ 0 h 1367"/>
                <a:gd name="T40" fmla="*/ 0 w 1213"/>
                <a:gd name="T41" fmla="*/ 0 h 1367"/>
                <a:gd name="T42" fmla="*/ 0 w 1213"/>
                <a:gd name="T43" fmla="*/ 0 h 1367"/>
                <a:gd name="T44" fmla="*/ 0 w 1213"/>
                <a:gd name="T45" fmla="*/ 0 h 1367"/>
                <a:gd name="T46" fmla="*/ 0 w 1213"/>
                <a:gd name="T47" fmla="*/ 0 h 1367"/>
                <a:gd name="T48" fmla="*/ 0 w 1213"/>
                <a:gd name="T49" fmla="*/ 0 h 1367"/>
                <a:gd name="T50" fmla="*/ 0 w 1213"/>
                <a:gd name="T51" fmla="*/ 0 h 1367"/>
                <a:gd name="T52" fmla="*/ 0 w 1213"/>
                <a:gd name="T53" fmla="*/ 0 h 1367"/>
                <a:gd name="T54" fmla="*/ 0 w 1213"/>
                <a:gd name="T55" fmla="*/ 0 h 1367"/>
                <a:gd name="T56" fmla="*/ 0 w 1213"/>
                <a:gd name="T57" fmla="*/ 0 h 1367"/>
                <a:gd name="T58" fmla="*/ 0 w 1213"/>
                <a:gd name="T59" fmla="*/ 0 h 1367"/>
                <a:gd name="T60" fmla="*/ 0 w 1213"/>
                <a:gd name="T61" fmla="*/ 0 h 1367"/>
                <a:gd name="T62" fmla="*/ 0 w 1213"/>
                <a:gd name="T63" fmla="*/ 0 h 1367"/>
                <a:gd name="T64" fmla="*/ 0 w 1213"/>
                <a:gd name="T65" fmla="*/ 0 h 1367"/>
                <a:gd name="T66" fmla="*/ 0 w 1213"/>
                <a:gd name="T67" fmla="*/ 0 h 1367"/>
                <a:gd name="T68" fmla="*/ 0 w 1213"/>
                <a:gd name="T69" fmla="*/ 0 h 1367"/>
                <a:gd name="T70" fmla="*/ 0 w 1213"/>
                <a:gd name="T71" fmla="*/ 0 h 1367"/>
                <a:gd name="T72" fmla="*/ 0 w 1213"/>
                <a:gd name="T73" fmla="*/ 0 h 1367"/>
                <a:gd name="T74" fmla="*/ 0 w 1213"/>
                <a:gd name="T75" fmla="*/ 0 h 1367"/>
                <a:gd name="T76" fmla="*/ 0 w 1213"/>
                <a:gd name="T77" fmla="*/ 0 h 1367"/>
                <a:gd name="T78" fmla="*/ 0 w 1213"/>
                <a:gd name="T79" fmla="*/ 0 h 1367"/>
                <a:gd name="T80" fmla="*/ 0 w 1213"/>
                <a:gd name="T81" fmla="*/ 0 h 1367"/>
                <a:gd name="T82" fmla="*/ 0 w 1213"/>
                <a:gd name="T83" fmla="*/ 0 h 1367"/>
                <a:gd name="T84" fmla="*/ 0 w 1213"/>
                <a:gd name="T85" fmla="*/ 0 h 1367"/>
                <a:gd name="T86" fmla="*/ 0 w 1213"/>
                <a:gd name="T87" fmla="*/ 0 h 1367"/>
                <a:gd name="T88" fmla="*/ 0 w 1213"/>
                <a:gd name="T89" fmla="*/ 0 h 1367"/>
                <a:gd name="T90" fmla="*/ 0 w 1213"/>
                <a:gd name="T91" fmla="*/ 0 h 1367"/>
                <a:gd name="T92" fmla="*/ 0 w 1213"/>
                <a:gd name="T93" fmla="*/ 0 h 1367"/>
                <a:gd name="T94" fmla="*/ 0 w 1213"/>
                <a:gd name="T95" fmla="*/ 0 h 1367"/>
                <a:gd name="T96" fmla="*/ 0 w 1213"/>
                <a:gd name="T97" fmla="*/ 0 h 1367"/>
                <a:gd name="T98" fmla="*/ 0 w 1213"/>
                <a:gd name="T99" fmla="*/ 0 h 1367"/>
                <a:gd name="T100" fmla="*/ 0 w 1213"/>
                <a:gd name="T101" fmla="*/ 0 h 1367"/>
                <a:gd name="T102" fmla="*/ 0 w 1213"/>
                <a:gd name="T103" fmla="*/ 0 h 1367"/>
                <a:gd name="T104" fmla="*/ 0 w 1213"/>
                <a:gd name="T105" fmla="*/ 0 h 1367"/>
                <a:gd name="T106" fmla="*/ 0 w 1213"/>
                <a:gd name="T107" fmla="*/ 0 h 1367"/>
                <a:gd name="T108" fmla="*/ 0 w 1213"/>
                <a:gd name="T109" fmla="*/ 0 h 1367"/>
                <a:gd name="T110" fmla="*/ 0 w 1213"/>
                <a:gd name="T111" fmla="*/ 0 h 13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13" h="1367">
                  <a:moveTo>
                    <a:pt x="281" y="0"/>
                  </a:moveTo>
                  <a:lnTo>
                    <a:pt x="254" y="25"/>
                  </a:lnTo>
                  <a:lnTo>
                    <a:pt x="229" y="21"/>
                  </a:lnTo>
                  <a:lnTo>
                    <a:pt x="195" y="48"/>
                  </a:lnTo>
                  <a:lnTo>
                    <a:pt x="170" y="99"/>
                  </a:lnTo>
                  <a:lnTo>
                    <a:pt x="175" y="139"/>
                  </a:lnTo>
                  <a:lnTo>
                    <a:pt x="141" y="137"/>
                  </a:lnTo>
                  <a:lnTo>
                    <a:pt x="108" y="176"/>
                  </a:lnTo>
                  <a:lnTo>
                    <a:pt x="110" y="220"/>
                  </a:lnTo>
                  <a:lnTo>
                    <a:pt x="75" y="259"/>
                  </a:lnTo>
                  <a:lnTo>
                    <a:pt x="62" y="296"/>
                  </a:lnTo>
                  <a:lnTo>
                    <a:pt x="64" y="336"/>
                  </a:lnTo>
                  <a:lnTo>
                    <a:pt x="85" y="373"/>
                  </a:lnTo>
                  <a:lnTo>
                    <a:pt x="114" y="412"/>
                  </a:lnTo>
                  <a:lnTo>
                    <a:pt x="129" y="449"/>
                  </a:lnTo>
                  <a:lnTo>
                    <a:pt x="133" y="497"/>
                  </a:lnTo>
                  <a:lnTo>
                    <a:pt x="143" y="520"/>
                  </a:lnTo>
                  <a:lnTo>
                    <a:pt x="170" y="534"/>
                  </a:lnTo>
                  <a:lnTo>
                    <a:pt x="193" y="559"/>
                  </a:lnTo>
                  <a:lnTo>
                    <a:pt x="239" y="592"/>
                  </a:lnTo>
                  <a:lnTo>
                    <a:pt x="243" y="634"/>
                  </a:lnTo>
                  <a:lnTo>
                    <a:pt x="289" y="661"/>
                  </a:lnTo>
                  <a:lnTo>
                    <a:pt x="324" y="684"/>
                  </a:lnTo>
                  <a:lnTo>
                    <a:pt x="345" y="717"/>
                  </a:lnTo>
                  <a:lnTo>
                    <a:pt x="274" y="735"/>
                  </a:lnTo>
                  <a:lnTo>
                    <a:pt x="220" y="700"/>
                  </a:lnTo>
                  <a:lnTo>
                    <a:pt x="189" y="700"/>
                  </a:lnTo>
                  <a:lnTo>
                    <a:pt x="158" y="737"/>
                  </a:lnTo>
                  <a:lnTo>
                    <a:pt x="121" y="762"/>
                  </a:lnTo>
                  <a:lnTo>
                    <a:pt x="37" y="733"/>
                  </a:lnTo>
                  <a:lnTo>
                    <a:pt x="73" y="764"/>
                  </a:lnTo>
                  <a:lnTo>
                    <a:pt x="71" y="791"/>
                  </a:lnTo>
                  <a:lnTo>
                    <a:pt x="44" y="795"/>
                  </a:lnTo>
                  <a:lnTo>
                    <a:pt x="33" y="820"/>
                  </a:lnTo>
                  <a:lnTo>
                    <a:pt x="89" y="855"/>
                  </a:lnTo>
                  <a:lnTo>
                    <a:pt x="0" y="878"/>
                  </a:lnTo>
                  <a:lnTo>
                    <a:pt x="8" y="918"/>
                  </a:lnTo>
                  <a:lnTo>
                    <a:pt x="29" y="953"/>
                  </a:lnTo>
                  <a:lnTo>
                    <a:pt x="81" y="951"/>
                  </a:lnTo>
                  <a:lnTo>
                    <a:pt x="114" y="980"/>
                  </a:lnTo>
                  <a:lnTo>
                    <a:pt x="135" y="965"/>
                  </a:lnTo>
                  <a:lnTo>
                    <a:pt x="158" y="1031"/>
                  </a:lnTo>
                  <a:lnTo>
                    <a:pt x="135" y="1065"/>
                  </a:lnTo>
                  <a:lnTo>
                    <a:pt x="160" y="1096"/>
                  </a:lnTo>
                  <a:lnTo>
                    <a:pt x="183" y="1116"/>
                  </a:lnTo>
                  <a:lnTo>
                    <a:pt x="204" y="1139"/>
                  </a:lnTo>
                  <a:lnTo>
                    <a:pt x="249" y="1176"/>
                  </a:lnTo>
                  <a:lnTo>
                    <a:pt x="299" y="1162"/>
                  </a:lnTo>
                  <a:lnTo>
                    <a:pt x="306" y="1179"/>
                  </a:lnTo>
                  <a:lnTo>
                    <a:pt x="299" y="1212"/>
                  </a:lnTo>
                  <a:lnTo>
                    <a:pt x="297" y="1230"/>
                  </a:lnTo>
                  <a:cubicBezTo>
                    <a:pt x="308" y="1244"/>
                    <a:pt x="282" y="1267"/>
                    <a:pt x="284" y="1286"/>
                  </a:cubicBezTo>
                  <a:cubicBezTo>
                    <a:pt x="286" y="1306"/>
                    <a:pt x="299" y="1335"/>
                    <a:pt x="309" y="1348"/>
                  </a:cubicBezTo>
                  <a:lnTo>
                    <a:pt x="337" y="1367"/>
                  </a:lnTo>
                  <a:lnTo>
                    <a:pt x="352" y="1306"/>
                  </a:lnTo>
                  <a:lnTo>
                    <a:pt x="343" y="1285"/>
                  </a:lnTo>
                  <a:lnTo>
                    <a:pt x="379" y="1255"/>
                  </a:lnTo>
                  <a:lnTo>
                    <a:pt x="442" y="1267"/>
                  </a:lnTo>
                  <a:lnTo>
                    <a:pt x="480" y="1227"/>
                  </a:lnTo>
                  <a:lnTo>
                    <a:pt x="530" y="1231"/>
                  </a:lnTo>
                  <a:lnTo>
                    <a:pt x="566" y="1287"/>
                  </a:lnTo>
                  <a:lnTo>
                    <a:pt x="548" y="1205"/>
                  </a:lnTo>
                  <a:lnTo>
                    <a:pt x="546" y="1159"/>
                  </a:lnTo>
                  <a:lnTo>
                    <a:pt x="562" y="1121"/>
                  </a:lnTo>
                  <a:lnTo>
                    <a:pt x="576" y="1097"/>
                  </a:lnTo>
                  <a:lnTo>
                    <a:pt x="602" y="1095"/>
                  </a:lnTo>
                  <a:lnTo>
                    <a:pt x="636" y="1107"/>
                  </a:lnTo>
                  <a:lnTo>
                    <a:pt x="658" y="1091"/>
                  </a:lnTo>
                  <a:lnTo>
                    <a:pt x="670" y="1047"/>
                  </a:lnTo>
                  <a:lnTo>
                    <a:pt x="692" y="1031"/>
                  </a:lnTo>
                  <a:lnTo>
                    <a:pt x="718" y="1039"/>
                  </a:lnTo>
                  <a:lnTo>
                    <a:pt x="742" y="1047"/>
                  </a:lnTo>
                  <a:lnTo>
                    <a:pt x="758" y="1021"/>
                  </a:lnTo>
                  <a:lnTo>
                    <a:pt x="768" y="1065"/>
                  </a:lnTo>
                  <a:lnTo>
                    <a:pt x="786" y="1051"/>
                  </a:lnTo>
                  <a:lnTo>
                    <a:pt x="774" y="1019"/>
                  </a:lnTo>
                  <a:lnTo>
                    <a:pt x="802" y="989"/>
                  </a:lnTo>
                  <a:lnTo>
                    <a:pt x="838" y="997"/>
                  </a:lnTo>
                  <a:lnTo>
                    <a:pt x="866" y="989"/>
                  </a:lnTo>
                  <a:lnTo>
                    <a:pt x="872" y="965"/>
                  </a:lnTo>
                  <a:lnTo>
                    <a:pt x="934" y="949"/>
                  </a:lnTo>
                  <a:lnTo>
                    <a:pt x="952" y="921"/>
                  </a:lnTo>
                  <a:lnTo>
                    <a:pt x="988" y="889"/>
                  </a:lnTo>
                  <a:lnTo>
                    <a:pt x="985" y="823"/>
                  </a:lnTo>
                  <a:lnTo>
                    <a:pt x="964" y="796"/>
                  </a:lnTo>
                  <a:lnTo>
                    <a:pt x="958" y="757"/>
                  </a:lnTo>
                  <a:lnTo>
                    <a:pt x="1027" y="715"/>
                  </a:lnTo>
                  <a:lnTo>
                    <a:pt x="1051" y="691"/>
                  </a:lnTo>
                  <a:lnTo>
                    <a:pt x="1045" y="646"/>
                  </a:lnTo>
                  <a:lnTo>
                    <a:pt x="1066" y="628"/>
                  </a:lnTo>
                  <a:lnTo>
                    <a:pt x="1114" y="619"/>
                  </a:lnTo>
                  <a:lnTo>
                    <a:pt x="1147" y="580"/>
                  </a:lnTo>
                  <a:lnTo>
                    <a:pt x="1147" y="511"/>
                  </a:lnTo>
                  <a:lnTo>
                    <a:pt x="1177" y="505"/>
                  </a:lnTo>
                  <a:lnTo>
                    <a:pt x="1213" y="436"/>
                  </a:lnTo>
                  <a:lnTo>
                    <a:pt x="1162" y="385"/>
                  </a:lnTo>
                  <a:lnTo>
                    <a:pt x="1171" y="289"/>
                  </a:lnTo>
                  <a:lnTo>
                    <a:pt x="1114" y="289"/>
                  </a:lnTo>
                  <a:lnTo>
                    <a:pt x="1108" y="328"/>
                  </a:lnTo>
                  <a:lnTo>
                    <a:pt x="958" y="340"/>
                  </a:lnTo>
                  <a:lnTo>
                    <a:pt x="901" y="373"/>
                  </a:lnTo>
                  <a:lnTo>
                    <a:pt x="814" y="379"/>
                  </a:lnTo>
                  <a:lnTo>
                    <a:pt x="796" y="334"/>
                  </a:lnTo>
                  <a:lnTo>
                    <a:pt x="706" y="340"/>
                  </a:lnTo>
                  <a:lnTo>
                    <a:pt x="670" y="301"/>
                  </a:lnTo>
                  <a:lnTo>
                    <a:pt x="622" y="268"/>
                  </a:lnTo>
                  <a:lnTo>
                    <a:pt x="550" y="241"/>
                  </a:lnTo>
                  <a:lnTo>
                    <a:pt x="499" y="202"/>
                  </a:lnTo>
                  <a:lnTo>
                    <a:pt x="424" y="202"/>
                  </a:lnTo>
                  <a:lnTo>
                    <a:pt x="394" y="124"/>
                  </a:lnTo>
                  <a:lnTo>
                    <a:pt x="349" y="6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/>
            <a:p>
              <a:endParaRPr lang="fr-FR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4655" y="886"/>
              <a:ext cx="861" cy="3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797" y="886"/>
              <a:ext cx="663" cy="3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779" y="3924"/>
              <a:ext cx="3890" cy="1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21511" name="AutoShape 10"/>
          <p:cNvSpPr>
            <a:spLocks/>
          </p:cNvSpPr>
          <p:nvPr/>
        </p:nvSpPr>
        <p:spPr bwMode="auto">
          <a:xfrm>
            <a:off x="7731125" y="1720850"/>
            <a:ext cx="1968500" cy="349250"/>
          </a:xfrm>
          <a:prstGeom prst="borderCallout1">
            <a:avLst>
              <a:gd name="adj1" fmla="val 32727"/>
              <a:gd name="adj2" fmla="val -3870"/>
              <a:gd name="adj3" fmla="val 1061819"/>
              <a:gd name="adj4" fmla="val -5282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Alpes Maritimes (06)</a:t>
            </a:r>
          </a:p>
        </p:txBody>
      </p:sp>
      <p:sp>
        <p:nvSpPr>
          <p:cNvPr id="672797" name="Rectangle 29"/>
          <p:cNvSpPr>
            <a:spLocks noChangeArrowheads="1"/>
          </p:cNvSpPr>
          <p:nvPr/>
        </p:nvSpPr>
        <p:spPr bwMode="auto">
          <a:xfrm>
            <a:off x="6607175" y="5486400"/>
            <a:ext cx="327025" cy="315913"/>
          </a:xfrm>
          <a:prstGeom prst="rect">
            <a:avLst/>
          </a:prstGeom>
          <a:noFill/>
          <a:ln w="127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3CFD5B-0A52-4899-BD14-19B4B737FB0D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10/05/2017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355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355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FFEF31-D334-41A6-B333-C161B980E2BB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is OCA ?</a:t>
            </a:r>
          </a:p>
        </p:txBody>
      </p:sp>
      <p:grpSp>
        <p:nvGrpSpPr>
          <p:cNvPr id="23558" name="Group 23"/>
          <p:cNvGrpSpPr>
            <a:grpSpLocks/>
          </p:cNvGrpSpPr>
          <p:nvPr/>
        </p:nvGrpSpPr>
        <p:grpSpPr bwMode="auto">
          <a:xfrm>
            <a:off x="1309688" y="1406525"/>
            <a:ext cx="7272337" cy="5451475"/>
            <a:chOff x="825" y="886"/>
            <a:chExt cx="4581" cy="3434"/>
          </a:xfrm>
        </p:grpSpPr>
        <p:pic>
          <p:nvPicPr>
            <p:cNvPr id="23559" name="Picture 13" descr="GoogleEarth_OCA_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886"/>
              <a:ext cx="4564" cy="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Freeform 16"/>
            <p:cNvSpPr>
              <a:spLocks/>
            </p:cNvSpPr>
            <p:nvPr/>
          </p:nvSpPr>
          <p:spPr bwMode="auto">
            <a:xfrm>
              <a:off x="825" y="3094"/>
              <a:ext cx="689" cy="1202"/>
            </a:xfrm>
            <a:custGeom>
              <a:avLst/>
              <a:gdLst>
                <a:gd name="T0" fmla="*/ 0 w 689"/>
                <a:gd name="T1" fmla="*/ 32 h 1202"/>
                <a:gd name="T2" fmla="*/ 34 w 689"/>
                <a:gd name="T3" fmla="*/ 0 h 1202"/>
                <a:gd name="T4" fmla="*/ 135 w 689"/>
                <a:gd name="T5" fmla="*/ 95 h 1202"/>
                <a:gd name="T6" fmla="*/ 173 w 689"/>
                <a:gd name="T7" fmla="*/ 100 h 1202"/>
                <a:gd name="T8" fmla="*/ 222 w 689"/>
                <a:gd name="T9" fmla="*/ 158 h 1202"/>
                <a:gd name="T10" fmla="*/ 217 w 689"/>
                <a:gd name="T11" fmla="*/ 205 h 1202"/>
                <a:gd name="T12" fmla="*/ 255 w 689"/>
                <a:gd name="T13" fmla="*/ 205 h 1202"/>
                <a:gd name="T14" fmla="*/ 303 w 689"/>
                <a:gd name="T15" fmla="*/ 274 h 1202"/>
                <a:gd name="T16" fmla="*/ 318 w 689"/>
                <a:gd name="T17" fmla="*/ 221 h 1202"/>
                <a:gd name="T18" fmla="*/ 347 w 689"/>
                <a:gd name="T19" fmla="*/ 211 h 1202"/>
                <a:gd name="T20" fmla="*/ 366 w 689"/>
                <a:gd name="T21" fmla="*/ 248 h 1202"/>
                <a:gd name="T22" fmla="*/ 395 w 689"/>
                <a:gd name="T23" fmla="*/ 284 h 1202"/>
                <a:gd name="T24" fmla="*/ 448 w 689"/>
                <a:gd name="T25" fmla="*/ 242 h 1202"/>
                <a:gd name="T26" fmla="*/ 545 w 689"/>
                <a:gd name="T27" fmla="*/ 253 h 1202"/>
                <a:gd name="T28" fmla="*/ 598 w 689"/>
                <a:gd name="T29" fmla="*/ 195 h 1202"/>
                <a:gd name="T30" fmla="*/ 689 w 689"/>
                <a:gd name="T31" fmla="*/ 337 h 1202"/>
                <a:gd name="T32" fmla="*/ 602 w 689"/>
                <a:gd name="T33" fmla="*/ 527 h 1202"/>
                <a:gd name="T34" fmla="*/ 670 w 689"/>
                <a:gd name="T35" fmla="*/ 611 h 1202"/>
                <a:gd name="T36" fmla="*/ 670 w 689"/>
                <a:gd name="T37" fmla="*/ 701 h 1202"/>
                <a:gd name="T38" fmla="*/ 626 w 689"/>
                <a:gd name="T39" fmla="*/ 685 h 1202"/>
                <a:gd name="T40" fmla="*/ 593 w 689"/>
                <a:gd name="T41" fmla="*/ 743 h 1202"/>
                <a:gd name="T42" fmla="*/ 530 w 689"/>
                <a:gd name="T43" fmla="*/ 806 h 1202"/>
                <a:gd name="T44" fmla="*/ 477 w 689"/>
                <a:gd name="T45" fmla="*/ 1027 h 1202"/>
                <a:gd name="T46" fmla="*/ 602 w 689"/>
                <a:gd name="T47" fmla="*/ 1064 h 1202"/>
                <a:gd name="T48" fmla="*/ 563 w 689"/>
                <a:gd name="T49" fmla="*/ 1202 h 1202"/>
                <a:gd name="T50" fmla="*/ 7 w 689"/>
                <a:gd name="T51" fmla="*/ 1202 h 1202"/>
                <a:gd name="T52" fmla="*/ 0 w 689"/>
                <a:gd name="T53" fmla="*/ 32 h 12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89" h="1202">
                  <a:moveTo>
                    <a:pt x="0" y="32"/>
                  </a:moveTo>
                  <a:lnTo>
                    <a:pt x="34" y="0"/>
                  </a:lnTo>
                  <a:lnTo>
                    <a:pt x="135" y="95"/>
                  </a:lnTo>
                  <a:lnTo>
                    <a:pt x="173" y="100"/>
                  </a:lnTo>
                  <a:lnTo>
                    <a:pt x="222" y="158"/>
                  </a:lnTo>
                  <a:lnTo>
                    <a:pt x="217" y="205"/>
                  </a:lnTo>
                  <a:lnTo>
                    <a:pt x="255" y="205"/>
                  </a:lnTo>
                  <a:lnTo>
                    <a:pt x="303" y="274"/>
                  </a:lnTo>
                  <a:lnTo>
                    <a:pt x="318" y="221"/>
                  </a:lnTo>
                  <a:lnTo>
                    <a:pt x="347" y="211"/>
                  </a:lnTo>
                  <a:lnTo>
                    <a:pt x="366" y="248"/>
                  </a:lnTo>
                  <a:lnTo>
                    <a:pt x="395" y="284"/>
                  </a:lnTo>
                  <a:lnTo>
                    <a:pt x="448" y="242"/>
                  </a:lnTo>
                  <a:lnTo>
                    <a:pt x="545" y="253"/>
                  </a:lnTo>
                  <a:lnTo>
                    <a:pt x="598" y="195"/>
                  </a:lnTo>
                  <a:lnTo>
                    <a:pt x="689" y="337"/>
                  </a:lnTo>
                  <a:lnTo>
                    <a:pt x="602" y="527"/>
                  </a:lnTo>
                  <a:lnTo>
                    <a:pt x="670" y="611"/>
                  </a:lnTo>
                  <a:lnTo>
                    <a:pt x="670" y="701"/>
                  </a:lnTo>
                  <a:lnTo>
                    <a:pt x="626" y="685"/>
                  </a:lnTo>
                  <a:lnTo>
                    <a:pt x="593" y="743"/>
                  </a:lnTo>
                  <a:lnTo>
                    <a:pt x="530" y="806"/>
                  </a:lnTo>
                  <a:lnTo>
                    <a:pt x="477" y="1027"/>
                  </a:lnTo>
                  <a:lnTo>
                    <a:pt x="602" y="1064"/>
                  </a:lnTo>
                  <a:lnTo>
                    <a:pt x="563" y="1202"/>
                  </a:lnTo>
                  <a:lnTo>
                    <a:pt x="7" y="120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80808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hlink"/>
                  </a:solidFill>
                  <a:prstDash val="solid"/>
                  <a:round/>
                  <a:headEnd type="triangl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/>
            <a:p>
              <a:endParaRPr lang="fr-FR"/>
            </a:p>
          </p:txBody>
        </p:sp>
        <p:sp>
          <p:nvSpPr>
            <p:cNvPr id="23561" name="Text Box 17"/>
            <p:cNvSpPr txBox="1">
              <a:spLocks noChangeArrowheads="1"/>
            </p:cNvSpPr>
            <p:nvPr/>
          </p:nvSpPr>
          <p:spPr bwMode="auto">
            <a:xfrm>
              <a:off x="2337" y="960"/>
              <a:ext cx="1524" cy="250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r>
                <a:rPr lang="fr-FR" sz="2000">
                  <a:solidFill>
                    <a:srgbClr val="FF0000"/>
                  </a:solidFill>
                </a:rPr>
                <a:t>Alpes Maritimes (06)</a:t>
              </a:r>
            </a:p>
          </p:txBody>
        </p:sp>
        <p:sp>
          <p:nvSpPr>
            <p:cNvPr id="23562" name="AutoShape 18"/>
            <p:cNvSpPr>
              <a:spLocks/>
            </p:cNvSpPr>
            <p:nvPr/>
          </p:nvSpPr>
          <p:spPr bwMode="auto">
            <a:xfrm>
              <a:off x="1925" y="1802"/>
              <a:ext cx="899" cy="220"/>
            </a:xfrm>
            <a:prstGeom prst="borderCallout1">
              <a:avLst>
                <a:gd name="adj1" fmla="val 32727"/>
                <a:gd name="adj2" fmla="val -5338"/>
                <a:gd name="adj3" fmla="val -25907"/>
                <a:gd name="adj4" fmla="val -33926"/>
              </a:avLst>
            </a:prstGeom>
            <a:solidFill>
              <a:schemeClr val="accent1"/>
            </a:solidFill>
            <a:ln w="12700" algn="ctr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chemeClr val="tx1"/>
                  </a:solidFill>
                </a:rPr>
                <a:t>You are Here !</a:t>
              </a:r>
            </a:p>
          </p:txBody>
        </p:sp>
        <p:sp>
          <p:nvSpPr>
            <p:cNvPr id="674835" name="Text Box 19"/>
            <p:cNvSpPr txBox="1">
              <a:spLocks noChangeArrowheads="1"/>
            </p:cNvSpPr>
            <p:nvPr/>
          </p:nvSpPr>
          <p:spPr bwMode="auto">
            <a:xfrm>
              <a:off x="3731" y="2331"/>
              <a:ext cx="346" cy="23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8080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r>
                <a:rPr lang="fr-FR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Nice</a:t>
              </a:r>
            </a:p>
          </p:txBody>
        </p:sp>
        <p:sp>
          <p:nvSpPr>
            <p:cNvPr id="674836" name="Text Box 20"/>
            <p:cNvSpPr txBox="1">
              <a:spLocks noChangeArrowheads="1"/>
            </p:cNvSpPr>
            <p:nvPr/>
          </p:nvSpPr>
          <p:spPr bwMode="auto">
            <a:xfrm>
              <a:off x="2073" y="3752"/>
              <a:ext cx="554" cy="23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8080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r>
                <a:rPr lang="fr-FR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Cannes</a:t>
              </a:r>
            </a:p>
          </p:txBody>
        </p:sp>
        <p:sp>
          <p:nvSpPr>
            <p:cNvPr id="674837" name="Text Box 21"/>
            <p:cNvSpPr txBox="1">
              <a:spLocks noChangeArrowheads="1"/>
            </p:cNvSpPr>
            <p:nvPr/>
          </p:nvSpPr>
          <p:spPr bwMode="auto">
            <a:xfrm>
              <a:off x="1409" y="2740"/>
              <a:ext cx="522" cy="23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8080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r>
                <a:rPr lang="fr-FR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Grasse</a:t>
              </a:r>
            </a:p>
          </p:txBody>
        </p:sp>
        <p:sp>
          <p:nvSpPr>
            <p:cNvPr id="23566" name="Rectangle 22"/>
            <p:cNvSpPr>
              <a:spLocks noChangeArrowheads="1"/>
            </p:cNvSpPr>
            <p:nvPr/>
          </p:nvSpPr>
          <p:spPr bwMode="auto">
            <a:xfrm>
              <a:off x="832" y="886"/>
              <a:ext cx="4574" cy="3434"/>
            </a:xfrm>
            <a:prstGeom prst="rect">
              <a:avLst/>
            </a:prstGeom>
            <a:noFill/>
            <a:ln w="12700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3695B0-4929-4216-93C1-87610EF2A2F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10/05/2017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560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56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0E1D4A-D49F-4A97-A4A5-9AAC88B799A4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is C2PU ?</a:t>
            </a:r>
          </a:p>
        </p:txBody>
      </p:sp>
      <p:pic>
        <p:nvPicPr>
          <p:cNvPr id="25606" name="Picture 13" descr="Calern_GoogleEarth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406525"/>
            <a:ext cx="8420100" cy="5505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AutoShape 14"/>
          <p:cNvSpPr>
            <a:spLocks/>
          </p:cNvSpPr>
          <p:nvPr/>
        </p:nvSpPr>
        <p:spPr bwMode="auto">
          <a:xfrm>
            <a:off x="5564188" y="2122488"/>
            <a:ext cx="644525" cy="349250"/>
          </a:xfrm>
          <a:prstGeom prst="borderCallout1">
            <a:avLst>
              <a:gd name="adj1" fmla="val 58269"/>
              <a:gd name="adj2" fmla="val 2019"/>
              <a:gd name="adj3" fmla="val 200454"/>
              <a:gd name="adj4" fmla="val -5664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b="1">
                <a:solidFill>
                  <a:srgbClr val="FFFF00"/>
                </a:solidFill>
              </a:rPr>
              <a:t>C2PU</a:t>
            </a:r>
          </a:p>
        </p:txBody>
      </p:sp>
      <p:sp>
        <p:nvSpPr>
          <p:cNvPr id="25608" name="AutoShape 15"/>
          <p:cNvSpPr>
            <a:spLocks/>
          </p:cNvSpPr>
          <p:nvPr/>
        </p:nvSpPr>
        <p:spPr bwMode="auto">
          <a:xfrm>
            <a:off x="8139113" y="3762375"/>
            <a:ext cx="1766887" cy="936625"/>
          </a:xfrm>
          <a:prstGeom prst="borderCallout1">
            <a:avLst>
              <a:gd name="adj1" fmla="val 49111"/>
              <a:gd name="adj2" fmla="val 736"/>
              <a:gd name="adj3" fmla="val 291185"/>
              <a:gd name="adj4" fmla="val -2129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b="1">
                <a:solidFill>
                  <a:schemeClr val="tx1"/>
                </a:solidFill>
              </a:rPr>
              <a:t>Semirot builging.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Conf. room,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accommodation</a:t>
            </a:r>
          </a:p>
        </p:txBody>
      </p:sp>
      <p:sp>
        <p:nvSpPr>
          <p:cNvPr id="25609" name="AutoShape 16"/>
          <p:cNvSpPr>
            <a:spLocks/>
          </p:cNvSpPr>
          <p:nvPr/>
        </p:nvSpPr>
        <p:spPr bwMode="auto">
          <a:xfrm>
            <a:off x="854075" y="2311400"/>
            <a:ext cx="1447800" cy="642938"/>
          </a:xfrm>
          <a:prstGeom prst="borderCallout1">
            <a:avLst>
              <a:gd name="adj1" fmla="val 54199"/>
              <a:gd name="adj2" fmla="val 99102"/>
              <a:gd name="adj3" fmla="val -111356"/>
              <a:gd name="adj4" fmla="val 19210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b="1">
                <a:solidFill>
                  <a:schemeClr val="tx1"/>
                </a:solidFill>
              </a:rPr>
              <a:t>Laser ranging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b="1">
                <a:solidFill>
                  <a:schemeClr val="tx1"/>
                </a:solidFill>
              </a:rPr>
              <a:t>facility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610" name="AutoShape 17"/>
          <p:cNvSpPr>
            <a:spLocks/>
          </p:cNvSpPr>
          <p:nvPr/>
        </p:nvSpPr>
        <p:spPr bwMode="auto">
          <a:xfrm>
            <a:off x="1152525" y="5678488"/>
            <a:ext cx="1041400" cy="642937"/>
          </a:xfrm>
          <a:prstGeom prst="borderCallout1">
            <a:avLst>
              <a:gd name="adj1" fmla="val 50731"/>
              <a:gd name="adj2" fmla="val 98750"/>
              <a:gd name="adj3" fmla="val 155310"/>
              <a:gd name="adj4" fmla="val 21753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b="1">
                <a:solidFill>
                  <a:schemeClr val="tx1"/>
                </a:solidFill>
              </a:rPr>
              <a:t>Schmidt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b="1">
                <a:solidFill>
                  <a:schemeClr val="tx1"/>
                </a:solidFill>
              </a:rPr>
              <a:t>telescope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25611" name="Picture 18" descr="©Rose_2IMG_04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678363"/>
            <a:ext cx="1524000" cy="101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9" descr="SOIRDETE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714500"/>
            <a:ext cx="1539875" cy="109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20" descr="Meo_Cale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984500"/>
            <a:ext cx="2894012" cy="89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4" name="AutoShape 21"/>
          <p:cNvSpPr>
            <a:spLocks/>
          </p:cNvSpPr>
          <p:nvPr/>
        </p:nvSpPr>
        <p:spPr bwMode="auto">
          <a:xfrm>
            <a:off x="5237163" y="6005513"/>
            <a:ext cx="557212" cy="349250"/>
          </a:xfrm>
          <a:prstGeom prst="borderCallout1">
            <a:avLst>
              <a:gd name="adj1" fmla="val 48690"/>
              <a:gd name="adj2" fmla="val 97667"/>
              <a:gd name="adj3" fmla="val -5907"/>
              <a:gd name="adj4" fmla="val 24729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b="1">
                <a:solidFill>
                  <a:schemeClr val="tx1"/>
                </a:solidFill>
              </a:rPr>
              <a:t>Gate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615" name="AutoShape 15"/>
          <p:cNvSpPr>
            <a:spLocks/>
          </p:cNvSpPr>
          <p:nvPr/>
        </p:nvSpPr>
        <p:spPr bwMode="auto">
          <a:xfrm>
            <a:off x="8420100" y="5984875"/>
            <a:ext cx="661988" cy="338138"/>
          </a:xfrm>
          <a:prstGeom prst="borderCallout1">
            <a:avLst>
              <a:gd name="adj1" fmla="val 12880"/>
              <a:gd name="adj2" fmla="val 51190"/>
              <a:gd name="adj3" fmla="val -248995"/>
              <a:gd name="adj4" fmla="val 7457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b="1">
                <a:solidFill>
                  <a:schemeClr val="tx1"/>
                </a:solidFill>
              </a:rPr>
              <a:t>Hotel.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EBD55A-75E9-4124-ACB2-1EF0BBF1122E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10/05/2017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765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765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C9AB0-EA15-4E54-94EC-7E44B2C05A3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Safety issues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38288" y="1606550"/>
            <a:ext cx="7078662" cy="3908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General rules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Take a moment to read carefully the “</a:t>
            </a:r>
            <a:r>
              <a:rPr lang="en-US" dirty="0">
                <a:solidFill>
                  <a:srgbClr val="FF0000"/>
                </a:solidFill>
              </a:rPr>
              <a:t>Safety rules booklet</a:t>
            </a:r>
            <a:r>
              <a:rPr lang="en-US" dirty="0"/>
              <a:t>” and</a:t>
            </a:r>
          </a:p>
          <a:p>
            <a:pPr lvl="1">
              <a:defRPr/>
            </a:pPr>
            <a:r>
              <a:rPr lang="en-US" dirty="0"/>
              <a:t>the “</a:t>
            </a:r>
            <a:r>
              <a:rPr lang="en-US" dirty="0">
                <a:solidFill>
                  <a:srgbClr val="FF0000"/>
                </a:solidFill>
              </a:rPr>
              <a:t>welcome booklet</a:t>
            </a:r>
            <a:r>
              <a:rPr lang="en-US" dirty="0"/>
              <a:t>” given by the local staff to your supervisors.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Make sure you have </a:t>
            </a:r>
            <a:r>
              <a:rPr lang="en-US" dirty="0">
                <a:solidFill>
                  <a:srgbClr val="FF0000"/>
                </a:solidFill>
              </a:rPr>
              <a:t>perfectly understood all issues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In case of doubt, please refer to a local staff member.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You must </a:t>
            </a:r>
            <a:r>
              <a:rPr lang="en-US" dirty="0">
                <a:solidFill>
                  <a:srgbClr val="FF0000"/>
                </a:solidFill>
              </a:rPr>
              <a:t>strictly respect </a:t>
            </a:r>
            <a:r>
              <a:rPr lang="en-US" dirty="0"/>
              <a:t>all these rules.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Specific rules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At some periods of the year, you may encounter flocks of sheep</a:t>
            </a:r>
          </a:p>
          <a:p>
            <a:pPr lvl="1">
              <a:defRPr/>
            </a:pPr>
            <a:r>
              <a:rPr lang="en-US" dirty="0"/>
              <a:t>with specific shepherd dogs (called “</a:t>
            </a:r>
            <a:r>
              <a:rPr lang="en-US" dirty="0" err="1"/>
              <a:t>patous</a:t>
            </a:r>
            <a:r>
              <a:rPr lang="en-US" dirty="0"/>
              <a:t>” dogs), specially trained to </a:t>
            </a:r>
          </a:p>
          <a:p>
            <a:pPr lvl="1">
              <a:defRPr/>
            </a:pPr>
            <a:r>
              <a:rPr lang="en-US" dirty="0"/>
              <a:t>fight with bears and wolves. </a:t>
            </a:r>
            <a:r>
              <a:rPr lang="en-US" dirty="0">
                <a:solidFill>
                  <a:srgbClr val="FF0000"/>
                </a:solidFill>
              </a:rPr>
              <a:t>NEVER TRY TO TOUCH THESE DOGS: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THEY ARE NOT PETS ! </a:t>
            </a:r>
            <a:r>
              <a:rPr lang="en-US" dirty="0"/>
              <a:t>Keep clear from the flock they are guarding.</a:t>
            </a:r>
          </a:p>
          <a:p>
            <a:pPr lvl="1">
              <a:defRPr/>
            </a:pPr>
            <a:r>
              <a:rPr lang="en-US" dirty="0"/>
              <a:t>If one of them is barking after you, make several steps backward,</a:t>
            </a:r>
          </a:p>
          <a:p>
            <a:pPr lvl="1">
              <a:defRPr/>
            </a:pPr>
            <a:r>
              <a:rPr lang="en-US" dirty="0"/>
              <a:t>until it stops barking, while keeping the dog in sight. Do not panic,</a:t>
            </a:r>
          </a:p>
          <a:p>
            <a:pPr lvl="1">
              <a:defRPr/>
            </a:pPr>
            <a:r>
              <a:rPr lang="en-US" dirty="0"/>
              <a:t>do not try to get closer.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38C88E-89AC-4CA2-A18C-BE8FACEAA4FB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10/05/2017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969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97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50DDA0-E281-4390-86D6-69CF43E08180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more informations</a:t>
            </a:r>
          </a:p>
        </p:txBody>
      </p:sp>
      <p:sp>
        <p:nvSpPr>
          <p:cNvPr id="29702" name="ZoneTexte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516313" y="2676525"/>
            <a:ext cx="287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hlinkClick r:id="rId3"/>
              </a:rPr>
              <a:t>https://c2pu.oca.eu/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jet d'ordre général">
  <a:themeElements>
    <a:clrScheme name="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33CC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2DB9"/>
      </a:accent6>
      <a:hlink>
        <a:srgbClr val="FF0000"/>
      </a:hlink>
      <a:folHlink>
        <a:srgbClr val="660066"/>
      </a:folHlink>
    </a:clrScheme>
    <a:fontScheme name="Sujet d'ordre génér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45720" tIns="45720" rIns="45720" bIns="4572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anose="05000000000000000000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45720" tIns="45720" rIns="45720" bIns="4572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anose="05000000000000000000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ujet d'ordre général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jet d'ordre général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jet d'ordre géné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Designs\Bambou.pot</Template>
  <TotalTime>15804</TotalTime>
  <Words>413</Words>
  <Application>Microsoft Office PowerPoint</Application>
  <PresentationFormat>Format A4 (210 x 297 mm)</PresentationFormat>
  <Paragraphs>97</Paragraphs>
  <Slides>8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Times New Roman</vt:lpstr>
      <vt:lpstr>Wingdings</vt:lpstr>
      <vt:lpstr>Sujet d'ordre général</vt:lpstr>
      <vt:lpstr>Graphique</vt:lpstr>
      <vt:lpstr>C2PU IN A NUT SHELL</vt:lpstr>
      <vt:lpstr>What is C2PU ?</vt:lpstr>
      <vt:lpstr>What is OCA ?</vt:lpstr>
      <vt:lpstr>Where is OCA ?</vt:lpstr>
      <vt:lpstr>Where is OCA ?</vt:lpstr>
      <vt:lpstr>Where is C2PU ?</vt:lpstr>
      <vt:lpstr>Safety issues</vt:lpstr>
      <vt:lpstr>For more informations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rivet</dc:creator>
  <cp:lastModifiedBy>rivet</cp:lastModifiedBy>
  <cp:revision>767</cp:revision>
  <cp:lastPrinted>1601-01-01T00:00:00Z</cp:lastPrinted>
  <dcterms:created xsi:type="dcterms:W3CDTF">1601-01-01T00:00:00Z</dcterms:created>
  <dcterms:modified xsi:type="dcterms:W3CDTF">2017-05-10T09:52:36Z</dcterms:modified>
</cp:coreProperties>
</file>